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63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C9F2BD-10E8-4887-B21B-5A1433BCFC70}" type="datetimeFigureOut">
              <a:rPr lang="uk-UA" smtClean="0"/>
              <a:t>30.01.2015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9A45E21-6A81-44DD-9D69-26E654FF2C97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>
                <a:effectLst/>
              </a:rPr>
              <a:t>Основні норми літературної вимови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41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u</a:t>
            </a:r>
            <a:r>
              <a:rPr lang="en-US" sz="3600" dirty="0" smtClean="0"/>
              <a:t>k.wikipedia.org</a:t>
            </a:r>
          </a:p>
          <a:p>
            <a:r>
              <a:rPr lang="en-US" sz="3600" dirty="0" smtClean="0"/>
              <a:t>e-ranok.com.ua</a:t>
            </a:r>
            <a:endParaRPr lang="uk-UA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Джерела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6126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/>
              <a:t>правильної</a:t>
            </a:r>
            <a:r>
              <a:rPr lang="ru-RU" dirty="0"/>
              <a:t> </a:t>
            </a:r>
            <a:r>
              <a:rPr lang="ru-RU" dirty="0" err="1"/>
              <a:t>вимови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 </a:t>
            </a:r>
            <a:r>
              <a:rPr lang="ru-RU" dirty="0" err="1" smtClean="0"/>
              <a:t>займається</a:t>
            </a:r>
            <a:r>
              <a:rPr lang="ru-RU" dirty="0" smtClean="0"/>
              <a:t> </a:t>
            </a:r>
            <a:r>
              <a:rPr lang="ru-RU" dirty="0" err="1"/>
              <a:t>розділ</a:t>
            </a:r>
            <a:r>
              <a:rPr lang="ru-RU" dirty="0"/>
              <a:t> науки про </a:t>
            </a:r>
            <a:r>
              <a:rPr lang="ru-RU" dirty="0" err="1" smtClean="0"/>
              <a:t>мову</a:t>
            </a:r>
            <a:r>
              <a:rPr lang="ru-RU" dirty="0" smtClean="0"/>
              <a:t> </a:t>
            </a:r>
            <a:r>
              <a:rPr lang="ru-RU" b="1" i="1" dirty="0" err="1" smtClean="0"/>
              <a:t>орфоепія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Вступ</a:t>
            </a:r>
            <a:endParaRPr lang="uk-UA" dirty="0"/>
          </a:p>
        </p:txBody>
      </p:sp>
      <p:sp>
        <p:nvSpPr>
          <p:cNvPr id="5" name="Объект 1"/>
          <p:cNvSpPr txBox="1">
            <a:spLocks/>
          </p:cNvSpPr>
          <p:nvPr/>
        </p:nvSpPr>
        <p:spPr>
          <a:xfrm>
            <a:off x="617030" y="2492896"/>
            <a:ext cx="5611153" cy="457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 smtClean="0"/>
              <a:t>Предметом орфоепії є звукові особливості мовлення, однак усне мовлення розглядається в цьому випадку не взагалі, а тільки з погляду його відповідності сучасним літературним нормам. Першим почав використовувати М. В. Гоголь.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3" y="2561247"/>
            <a:ext cx="2477147" cy="32111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0586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 українській мові найбільш поширеним є фонетичний принцип </a:t>
            </a:r>
            <a:r>
              <a:rPr lang="uk-UA" i="1" dirty="0"/>
              <a:t>«пишу, як чую». </a:t>
            </a:r>
            <a:r>
              <a:rPr lang="uk-UA" dirty="0"/>
              <a:t>Але </a:t>
            </a:r>
            <a:r>
              <a:rPr lang="uk-UA" dirty="0" smtClean="0"/>
              <a:t>існує </a:t>
            </a:r>
            <a:r>
              <a:rPr lang="uk-UA" dirty="0"/>
              <a:t>багато випадків, коли вимова не збігається з написанням слів. Труднощі можуть виникнути при написанні ненаголошених голосних, адже на відміну від наголошених, які вимовляються чітко і виразно, ненаголошені голосні можуть наближатися у вимові один до одного: </a:t>
            </a:r>
            <a:r>
              <a:rPr lang="uk-UA" dirty="0" smtClean="0"/>
              <a:t>звук </a:t>
            </a:r>
            <a:r>
              <a:rPr lang="uk-UA" dirty="0"/>
              <a:t>[е] у вимові може наближатися до [и]: </a:t>
            </a:r>
            <a:r>
              <a:rPr lang="uk-UA" b="1" dirty="0"/>
              <a:t>[</a:t>
            </a:r>
            <a:r>
              <a:rPr lang="uk-UA" b="1" dirty="0" err="1" smtClean="0"/>
              <a:t>ве</a:t>
            </a:r>
            <a:r>
              <a:rPr lang="uk-UA" b="1" baseline="30000" dirty="0" err="1"/>
              <a:t>и</a:t>
            </a:r>
            <a:r>
              <a:rPr lang="uk-UA" b="1" dirty="0" err="1" smtClean="0"/>
              <a:t>сна</a:t>
            </a:r>
            <a:r>
              <a:rPr lang="uk-UA" b="1" dirty="0"/>
              <a:t>]; </a:t>
            </a:r>
            <a:r>
              <a:rPr lang="uk-UA" dirty="0" smtClean="0"/>
              <a:t>звуки </a:t>
            </a:r>
            <a:r>
              <a:rPr lang="uk-UA" dirty="0"/>
              <a:t>[и] </a:t>
            </a:r>
            <a:r>
              <a:rPr lang="uk-UA" dirty="0" smtClean="0"/>
              <a:t>— </a:t>
            </a:r>
            <a:r>
              <a:rPr lang="uk-UA" dirty="0"/>
              <a:t>до [е]: </a:t>
            </a:r>
            <a:r>
              <a:rPr lang="uk-UA" b="1" dirty="0"/>
              <a:t>[</a:t>
            </a:r>
            <a:r>
              <a:rPr lang="uk-UA" b="1" dirty="0" err="1" smtClean="0"/>
              <a:t>стри</a:t>
            </a:r>
            <a:r>
              <a:rPr lang="uk-UA" b="1" baseline="30000" dirty="0" err="1" smtClean="0"/>
              <a:t>е</a:t>
            </a:r>
            <a:r>
              <a:rPr lang="uk-UA" b="1" dirty="0" smtClean="0"/>
              <a:t> </a:t>
            </a:r>
            <a:r>
              <a:rPr lang="uk-UA" b="1" dirty="0" err="1"/>
              <a:t>м’іти</a:t>
            </a:r>
            <a:r>
              <a:rPr lang="uk-UA" b="1" dirty="0"/>
              <a:t>]; </a:t>
            </a:r>
            <a:r>
              <a:rPr lang="uk-UA" dirty="0"/>
              <a:t>звук [о] </a:t>
            </a:r>
            <a:r>
              <a:rPr lang="uk-UA" dirty="0" smtClean="0"/>
              <a:t>— </a:t>
            </a:r>
            <a:r>
              <a:rPr lang="uk-UA" dirty="0"/>
              <a:t>до [у] в позиції перед складом з наголошеними [і] або [у]: </a:t>
            </a:r>
            <a:r>
              <a:rPr lang="uk-UA" b="1" dirty="0"/>
              <a:t>[</a:t>
            </a:r>
            <a:r>
              <a:rPr lang="uk-UA" b="1" dirty="0" err="1" smtClean="0"/>
              <a:t>ко</a:t>
            </a:r>
            <a:r>
              <a:rPr lang="uk-UA" b="1" baseline="30000" dirty="0" err="1" smtClean="0"/>
              <a:t>у</a:t>
            </a:r>
            <a:r>
              <a:rPr lang="uk-UA" b="1" dirty="0" err="1" smtClean="0"/>
              <a:t>жух</a:t>
            </a:r>
            <a:r>
              <a:rPr lang="uk-UA" b="1" dirty="0"/>
              <a:t>], [</a:t>
            </a:r>
            <a:r>
              <a:rPr lang="uk-UA" b="1" dirty="0" err="1" smtClean="0"/>
              <a:t>по</a:t>
            </a:r>
            <a:r>
              <a:rPr lang="uk-UA" b="1" baseline="30000" dirty="0" err="1" smtClean="0"/>
              <a:t>у</a:t>
            </a:r>
            <a:r>
              <a:rPr lang="uk-UA" b="1" dirty="0" err="1" smtClean="0"/>
              <a:t>в’ітр’а</a:t>
            </a:r>
            <a:r>
              <a:rPr lang="uk-UA" b="1" dirty="0" smtClean="0"/>
              <a:t>].</a:t>
            </a:r>
            <a:endParaRPr lang="uk-UA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/>
              <a:t>Вимова</a:t>
            </a:r>
            <a:r>
              <a:rPr lang="ru-RU" dirty="0"/>
              <a:t> </a:t>
            </a:r>
            <a:r>
              <a:rPr lang="ru-RU" dirty="0" err="1"/>
              <a:t>наголошених</a:t>
            </a:r>
            <a:r>
              <a:rPr lang="ru-RU" dirty="0"/>
              <a:t> і </a:t>
            </a:r>
            <a:r>
              <a:rPr lang="ru-RU" dirty="0" err="1"/>
              <a:t>ненаголошених</a:t>
            </a:r>
            <a:r>
              <a:rPr lang="ru-RU" dirty="0"/>
              <a:t> </a:t>
            </a:r>
            <a:r>
              <a:rPr lang="ru-RU" dirty="0" err="1"/>
              <a:t>голосних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963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Серед</a:t>
            </a:r>
            <a:r>
              <a:rPr lang="ru-RU" dirty="0"/>
              <a:t> правил </a:t>
            </a:r>
            <a:r>
              <a:rPr lang="ru-RU" dirty="0" err="1"/>
              <a:t>вимови</a:t>
            </a:r>
            <a:r>
              <a:rPr lang="ru-RU" dirty="0"/>
              <a:t> </a:t>
            </a:r>
            <a:r>
              <a:rPr lang="ru-RU" dirty="0" err="1"/>
              <a:t>приголосних</a:t>
            </a:r>
            <a:r>
              <a:rPr lang="ru-RU" dirty="0"/>
              <a:t> </a:t>
            </a:r>
            <a:r>
              <a:rPr lang="ru-RU" dirty="0" err="1"/>
              <a:t>звуків</a:t>
            </a:r>
            <a:r>
              <a:rPr lang="ru-RU" dirty="0"/>
              <a:t>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запам’ятати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 smtClean="0"/>
              <a:t>:</a:t>
            </a:r>
            <a:endParaRPr lang="en-US" dirty="0" smtClean="0"/>
          </a:p>
          <a:p>
            <a:r>
              <a:rPr lang="uk-UA" dirty="0" smtClean="0"/>
              <a:t>1) звуки [дж], [</a:t>
            </a:r>
            <a:r>
              <a:rPr lang="uk-UA" dirty="0" err="1" smtClean="0"/>
              <a:t>дз</a:t>
            </a:r>
            <a:r>
              <a:rPr lang="uk-UA" dirty="0"/>
              <a:t>] вимовляються злито: [</a:t>
            </a:r>
            <a:r>
              <a:rPr lang="uk-UA" dirty="0" err="1" smtClean="0"/>
              <a:t>джм’іл</a:t>
            </a:r>
            <a:r>
              <a:rPr lang="el-GR" dirty="0" smtClean="0"/>
              <a:t>΄</a:t>
            </a:r>
            <a:r>
              <a:rPr lang="en-US" dirty="0" smtClean="0"/>
              <a:t>], [</a:t>
            </a:r>
            <a:r>
              <a:rPr lang="uk-UA" dirty="0" smtClean="0"/>
              <a:t>дзиґа</a:t>
            </a:r>
            <a:r>
              <a:rPr lang="uk-UA" dirty="0"/>
              <a:t>];</a:t>
            </a:r>
            <a:endParaRPr lang="ru-RU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Вимова приголосних звуків</a:t>
            </a:r>
          </a:p>
        </p:txBody>
      </p:sp>
      <p:sp>
        <p:nvSpPr>
          <p:cNvPr id="17" name="Полилиния 16"/>
          <p:cNvSpPr/>
          <p:nvPr/>
        </p:nvSpPr>
        <p:spPr>
          <a:xfrm>
            <a:off x="6948264" y="2412902"/>
            <a:ext cx="313953" cy="79994"/>
          </a:xfrm>
          <a:custGeom>
            <a:avLst/>
            <a:gdLst>
              <a:gd name="connsiteX0" fmla="*/ 0 w 2009775"/>
              <a:gd name="connsiteY0" fmla="*/ 286337 h 353012"/>
              <a:gd name="connsiteX1" fmla="*/ 1085850 w 2009775"/>
              <a:gd name="connsiteY1" fmla="*/ 587 h 353012"/>
              <a:gd name="connsiteX2" fmla="*/ 2009775 w 2009775"/>
              <a:gd name="connsiteY2" fmla="*/ 353012 h 35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9775" h="353012">
                <a:moveTo>
                  <a:pt x="0" y="286337"/>
                </a:moveTo>
                <a:cubicBezTo>
                  <a:pt x="375444" y="137906"/>
                  <a:pt x="750888" y="-10525"/>
                  <a:pt x="1085850" y="587"/>
                </a:cubicBezTo>
                <a:cubicBezTo>
                  <a:pt x="1420812" y="11699"/>
                  <a:pt x="1790700" y="281574"/>
                  <a:pt x="2009775" y="35301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Полилиния 17"/>
          <p:cNvSpPr/>
          <p:nvPr/>
        </p:nvSpPr>
        <p:spPr>
          <a:xfrm>
            <a:off x="2987824" y="2412902"/>
            <a:ext cx="313953" cy="79994"/>
          </a:xfrm>
          <a:custGeom>
            <a:avLst/>
            <a:gdLst>
              <a:gd name="connsiteX0" fmla="*/ 0 w 2009775"/>
              <a:gd name="connsiteY0" fmla="*/ 286337 h 353012"/>
              <a:gd name="connsiteX1" fmla="*/ 1085850 w 2009775"/>
              <a:gd name="connsiteY1" fmla="*/ 587 h 353012"/>
              <a:gd name="connsiteX2" fmla="*/ 2009775 w 2009775"/>
              <a:gd name="connsiteY2" fmla="*/ 353012 h 35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9775" h="353012">
                <a:moveTo>
                  <a:pt x="0" y="286337"/>
                </a:moveTo>
                <a:cubicBezTo>
                  <a:pt x="375444" y="137906"/>
                  <a:pt x="750888" y="-10525"/>
                  <a:pt x="1085850" y="587"/>
                </a:cubicBezTo>
                <a:cubicBezTo>
                  <a:pt x="1420812" y="11699"/>
                  <a:pt x="1790700" y="281574"/>
                  <a:pt x="2009775" y="35301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Полилиния 18"/>
          <p:cNvSpPr/>
          <p:nvPr/>
        </p:nvSpPr>
        <p:spPr>
          <a:xfrm>
            <a:off x="2267744" y="2412902"/>
            <a:ext cx="313953" cy="83494"/>
          </a:xfrm>
          <a:custGeom>
            <a:avLst/>
            <a:gdLst>
              <a:gd name="connsiteX0" fmla="*/ 0 w 2009775"/>
              <a:gd name="connsiteY0" fmla="*/ 286337 h 353012"/>
              <a:gd name="connsiteX1" fmla="*/ 1085850 w 2009775"/>
              <a:gd name="connsiteY1" fmla="*/ 587 h 353012"/>
              <a:gd name="connsiteX2" fmla="*/ 2009775 w 2009775"/>
              <a:gd name="connsiteY2" fmla="*/ 353012 h 35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9775" h="353012">
                <a:moveTo>
                  <a:pt x="0" y="286337"/>
                </a:moveTo>
                <a:cubicBezTo>
                  <a:pt x="375444" y="137906"/>
                  <a:pt x="750888" y="-10525"/>
                  <a:pt x="1085850" y="587"/>
                </a:cubicBezTo>
                <a:cubicBezTo>
                  <a:pt x="1420812" y="11699"/>
                  <a:pt x="1790700" y="281574"/>
                  <a:pt x="2009775" y="35301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Полилиния 19"/>
          <p:cNvSpPr/>
          <p:nvPr/>
        </p:nvSpPr>
        <p:spPr>
          <a:xfrm>
            <a:off x="971600" y="2852936"/>
            <a:ext cx="313953" cy="83494"/>
          </a:xfrm>
          <a:custGeom>
            <a:avLst/>
            <a:gdLst>
              <a:gd name="connsiteX0" fmla="*/ 0 w 2009775"/>
              <a:gd name="connsiteY0" fmla="*/ 286337 h 353012"/>
              <a:gd name="connsiteX1" fmla="*/ 1085850 w 2009775"/>
              <a:gd name="connsiteY1" fmla="*/ 587 h 353012"/>
              <a:gd name="connsiteX2" fmla="*/ 2009775 w 2009775"/>
              <a:gd name="connsiteY2" fmla="*/ 353012 h 35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9775" h="353012">
                <a:moveTo>
                  <a:pt x="0" y="286337"/>
                </a:moveTo>
                <a:cubicBezTo>
                  <a:pt x="375444" y="137906"/>
                  <a:pt x="750888" y="-10525"/>
                  <a:pt x="1085850" y="587"/>
                </a:cubicBezTo>
                <a:cubicBezTo>
                  <a:pt x="1420812" y="11699"/>
                  <a:pt x="1790700" y="281574"/>
                  <a:pt x="2009775" y="35301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527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2) звуки </a:t>
            </a:r>
            <a:r>
              <a:rPr lang="ru-RU" dirty="0"/>
              <a:t>[ж], [ч], [ш], </a:t>
            </a:r>
            <a:r>
              <a:rPr lang="ru-RU" dirty="0" smtClean="0"/>
              <a:t>[</a:t>
            </a:r>
            <a:r>
              <a:rPr lang="ru-RU" dirty="0" err="1" smtClean="0"/>
              <a:t>дж</a:t>
            </a:r>
            <a:r>
              <a:rPr lang="ru-RU" dirty="0"/>
              <a:t>], [щ], [б], [п], [в], [м], [ф], [г], [ґ], [к], [х]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вимовляються</a:t>
            </a:r>
            <a:r>
              <a:rPr lang="ru-RU" dirty="0"/>
              <a:t> </a:t>
            </a:r>
            <a:r>
              <a:rPr lang="ru-RU" dirty="0" smtClean="0"/>
              <a:t>твердо</a:t>
            </a:r>
            <a:r>
              <a:rPr lang="ru-RU" dirty="0"/>
              <a:t>.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/>
              <a:t>напівпом’якшуватися</a:t>
            </a:r>
            <a:r>
              <a:rPr lang="ru-RU" dirty="0"/>
              <a:t> у </a:t>
            </a:r>
            <a:r>
              <a:rPr lang="ru-RU" dirty="0" err="1"/>
              <a:t>позиції</a:t>
            </a:r>
            <a:r>
              <a:rPr lang="ru-RU" dirty="0"/>
              <a:t> перед [і] та в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іншомовних</a:t>
            </a:r>
            <a:r>
              <a:rPr lang="ru-RU" dirty="0"/>
              <a:t> словах перед я, ю, є</a:t>
            </a:r>
            <a:r>
              <a:rPr lang="ru-RU" dirty="0" smtClean="0"/>
              <a:t>;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Вимова приголосних звуків</a:t>
            </a:r>
          </a:p>
        </p:txBody>
      </p:sp>
      <p:sp>
        <p:nvSpPr>
          <p:cNvPr id="4" name="Полилиния 3"/>
          <p:cNvSpPr/>
          <p:nvPr/>
        </p:nvSpPr>
        <p:spPr>
          <a:xfrm>
            <a:off x="4169680" y="1568278"/>
            <a:ext cx="313953" cy="83494"/>
          </a:xfrm>
          <a:custGeom>
            <a:avLst/>
            <a:gdLst>
              <a:gd name="connsiteX0" fmla="*/ 0 w 2009775"/>
              <a:gd name="connsiteY0" fmla="*/ 286337 h 353012"/>
              <a:gd name="connsiteX1" fmla="*/ 1085850 w 2009775"/>
              <a:gd name="connsiteY1" fmla="*/ 587 h 353012"/>
              <a:gd name="connsiteX2" fmla="*/ 2009775 w 2009775"/>
              <a:gd name="connsiteY2" fmla="*/ 353012 h 353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9775" h="353012">
                <a:moveTo>
                  <a:pt x="0" y="286337"/>
                </a:moveTo>
                <a:cubicBezTo>
                  <a:pt x="375444" y="137906"/>
                  <a:pt x="750888" y="-10525"/>
                  <a:pt x="1085850" y="587"/>
                </a:cubicBezTo>
                <a:cubicBezTo>
                  <a:pt x="1420812" y="11699"/>
                  <a:pt x="1790700" y="281574"/>
                  <a:pt x="2009775" y="353012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9700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3) уподібнення </a:t>
            </a:r>
            <a:r>
              <a:rPr lang="uk-UA" dirty="0"/>
              <a:t>відбувається в позиціях: </a:t>
            </a:r>
            <a:endParaRPr lang="en-US" dirty="0" smtClean="0"/>
          </a:p>
          <a:p>
            <a:r>
              <a:rPr lang="uk-UA" dirty="0" smtClean="0"/>
              <a:t>— </a:t>
            </a:r>
            <a:r>
              <a:rPr lang="uk-UA" dirty="0"/>
              <a:t>глухі перед дзвінкими (</a:t>
            </a:r>
            <a:r>
              <a:rPr lang="uk-UA" dirty="0" err="1"/>
              <a:t>одзвінчення</a:t>
            </a:r>
            <a:r>
              <a:rPr lang="uk-UA" dirty="0"/>
              <a:t>): </a:t>
            </a:r>
            <a:r>
              <a:rPr lang="uk-UA" b="1" dirty="0"/>
              <a:t>[</a:t>
            </a:r>
            <a:r>
              <a:rPr lang="uk-UA" b="1" dirty="0" smtClean="0"/>
              <a:t>проз</a:t>
            </a:r>
            <a:r>
              <a:rPr lang="el-GR" b="1" dirty="0" smtClean="0"/>
              <a:t>΄</a:t>
            </a:r>
            <a:r>
              <a:rPr lang="uk-UA" b="1" dirty="0" smtClean="0"/>
              <a:t>ба</a:t>
            </a:r>
            <a:r>
              <a:rPr lang="uk-UA" b="1" dirty="0"/>
              <a:t>]</a:t>
            </a:r>
            <a:r>
              <a:rPr lang="uk-UA" dirty="0"/>
              <a:t>, </a:t>
            </a:r>
            <a:r>
              <a:rPr lang="uk-UA" b="1" dirty="0"/>
              <a:t>[</a:t>
            </a:r>
            <a:r>
              <a:rPr lang="uk-UA" b="1" dirty="0" err="1" smtClean="0"/>
              <a:t>бород</a:t>
            </a:r>
            <a:r>
              <a:rPr lang="el-GR" b="1" dirty="0" smtClean="0"/>
              <a:t>΄</a:t>
            </a:r>
            <a:r>
              <a:rPr lang="uk-UA" b="1" dirty="0" smtClean="0"/>
              <a:t>ба</a:t>
            </a:r>
            <a:r>
              <a:rPr lang="uk-UA" b="1" dirty="0"/>
              <a:t>]; </a:t>
            </a:r>
            <a:endParaRPr lang="en-US" b="1" dirty="0" smtClean="0"/>
          </a:p>
          <a:p>
            <a:r>
              <a:rPr lang="uk-UA" dirty="0" smtClean="0"/>
              <a:t>— </a:t>
            </a:r>
            <a:r>
              <a:rPr lang="uk-UA" dirty="0"/>
              <a:t>при зміні дієслів у буквосполученнях: </a:t>
            </a:r>
            <a:r>
              <a:rPr lang="uk-UA" dirty="0" err="1"/>
              <a:t>-шся</a:t>
            </a:r>
            <a:r>
              <a:rPr lang="uk-UA" dirty="0"/>
              <a:t>: [</a:t>
            </a:r>
            <a:r>
              <a:rPr lang="uk-UA" dirty="0" err="1" smtClean="0"/>
              <a:t>см’ійес</a:t>
            </a:r>
            <a:r>
              <a:rPr lang="el-GR" dirty="0" smtClean="0"/>
              <a:t>΄</a:t>
            </a:r>
            <a:r>
              <a:rPr lang="uk-UA" dirty="0" smtClean="0"/>
              <a:t>:</a:t>
            </a:r>
            <a:r>
              <a:rPr lang="uk-UA" dirty="0"/>
              <a:t>а], </a:t>
            </a:r>
            <a:r>
              <a:rPr lang="uk-UA" i="1" dirty="0" err="1" smtClean="0"/>
              <a:t>-</a:t>
            </a:r>
            <a:r>
              <a:rPr lang="uk-UA" i="1" dirty="0" err="1"/>
              <a:t>ться</a:t>
            </a:r>
            <a:r>
              <a:rPr lang="uk-UA" dirty="0"/>
              <a:t>: </a:t>
            </a:r>
            <a:r>
              <a:rPr lang="uk-UA" b="1" dirty="0"/>
              <a:t>[</a:t>
            </a:r>
            <a:r>
              <a:rPr lang="uk-UA" b="1" dirty="0" err="1" smtClean="0"/>
              <a:t>моли</a:t>
            </a:r>
            <a:r>
              <a:rPr lang="uk-UA" b="1" baseline="30000" dirty="0" err="1" smtClean="0"/>
              <a:t>е</a:t>
            </a:r>
            <a:r>
              <a:rPr lang="en-US" b="1" dirty="0"/>
              <a:t> 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:</a:t>
            </a:r>
            <a:r>
              <a:rPr lang="uk-UA" b="1" dirty="0"/>
              <a:t>а], </a:t>
            </a:r>
            <a:r>
              <a:rPr lang="uk-UA" i="1" dirty="0" err="1"/>
              <a:t>‑жся</a:t>
            </a:r>
            <a:r>
              <a:rPr lang="uk-UA" dirty="0"/>
              <a:t>: </a:t>
            </a:r>
            <a:r>
              <a:rPr lang="uk-UA" b="1" dirty="0"/>
              <a:t>[</a:t>
            </a:r>
            <a:r>
              <a:rPr lang="uk-UA" b="1" dirty="0" err="1" smtClean="0"/>
              <a:t>найіз</a:t>
            </a:r>
            <a:r>
              <a:rPr lang="el-GR" b="1" dirty="0" smtClean="0"/>
              <a:t>΄</a:t>
            </a:r>
            <a:r>
              <a:rPr lang="uk-UA" b="1" dirty="0" smtClean="0"/>
              <a:t>с</a:t>
            </a:r>
            <a:r>
              <a:rPr lang="el-GR" b="1" dirty="0" smtClean="0"/>
              <a:t>΄</a:t>
            </a:r>
            <a:r>
              <a:rPr lang="uk-UA" b="1" dirty="0" smtClean="0"/>
              <a:t>а</a:t>
            </a:r>
            <a:r>
              <a:rPr lang="uk-UA" b="1" dirty="0"/>
              <a:t>], </a:t>
            </a:r>
            <a:r>
              <a:rPr lang="uk-UA" i="1" dirty="0" err="1"/>
              <a:t>-чся</a:t>
            </a:r>
            <a:r>
              <a:rPr lang="uk-UA" i="1" dirty="0"/>
              <a:t>: </a:t>
            </a:r>
            <a:r>
              <a:rPr lang="uk-UA" b="1" dirty="0"/>
              <a:t>[</a:t>
            </a:r>
            <a:r>
              <a:rPr lang="uk-UA" b="1" dirty="0" err="1" smtClean="0"/>
              <a:t>вибац</a:t>
            </a:r>
            <a:r>
              <a:rPr lang="el-GR" b="1" dirty="0" smtClean="0"/>
              <a:t>΄</a:t>
            </a:r>
            <a:r>
              <a:rPr lang="uk-UA" b="1" dirty="0" smtClean="0"/>
              <a:t>с</a:t>
            </a:r>
            <a:r>
              <a:rPr lang="el-GR" b="1" dirty="0" smtClean="0"/>
              <a:t>΄</a:t>
            </a:r>
            <a:r>
              <a:rPr lang="uk-UA" b="1" dirty="0" smtClean="0"/>
              <a:t>а</a:t>
            </a:r>
            <a:r>
              <a:rPr lang="uk-UA" b="1" dirty="0"/>
              <a:t>]; </a:t>
            </a:r>
            <a:endParaRPr lang="en-US" b="1" dirty="0" smtClean="0"/>
          </a:p>
          <a:p>
            <a:r>
              <a:rPr lang="uk-UA" dirty="0" smtClean="0"/>
              <a:t>— </a:t>
            </a:r>
            <a:r>
              <a:rPr lang="uk-UA" dirty="0"/>
              <a:t>в іменниках: </a:t>
            </a:r>
            <a:r>
              <a:rPr lang="uk-UA" i="1" dirty="0" err="1"/>
              <a:t>-жці</a:t>
            </a:r>
            <a:r>
              <a:rPr lang="uk-UA" i="1" dirty="0"/>
              <a:t> </a:t>
            </a:r>
            <a:r>
              <a:rPr lang="uk-UA" dirty="0"/>
              <a:t>вимовляється як </a:t>
            </a:r>
            <a:r>
              <a:rPr lang="uk-UA" b="1" dirty="0"/>
              <a:t>[</a:t>
            </a:r>
            <a:r>
              <a:rPr lang="uk-UA" b="1" dirty="0" smtClean="0"/>
              <a:t>з</a:t>
            </a:r>
            <a:r>
              <a:rPr lang="el-GR" b="1" dirty="0" smtClean="0"/>
              <a:t>΄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]:</a:t>
            </a:r>
            <a:r>
              <a:rPr lang="uk-UA" dirty="0"/>
              <a:t> </a:t>
            </a:r>
            <a:r>
              <a:rPr lang="uk-UA" i="1" dirty="0"/>
              <a:t>ложці</a:t>
            </a:r>
            <a:r>
              <a:rPr lang="uk-UA" dirty="0"/>
              <a:t> </a:t>
            </a:r>
            <a:r>
              <a:rPr lang="uk-UA" b="1" dirty="0"/>
              <a:t>[</a:t>
            </a:r>
            <a:r>
              <a:rPr lang="uk-UA" b="1" dirty="0" smtClean="0"/>
              <a:t>лоз</a:t>
            </a:r>
            <a:r>
              <a:rPr lang="el-GR" b="1" dirty="0" smtClean="0"/>
              <a:t>΄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], </a:t>
            </a:r>
            <a:r>
              <a:rPr lang="uk-UA" i="1" dirty="0" err="1"/>
              <a:t>-шці</a:t>
            </a:r>
            <a:r>
              <a:rPr lang="uk-UA" i="1" dirty="0"/>
              <a:t> </a:t>
            </a:r>
            <a:r>
              <a:rPr lang="uk-UA" dirty="0"/>
              <a:t>вимовляється як </a:t>
            </a:r>
            <a:r>
              <a:rPr lang="uk-UA" b="1" dirty="0"/>
              <a:t>[</a:t>
            </a:r>
            <a:r>
              <a:rPr lang="uk-UA" b="1" dirty="0" smtClean="0"/>
              <a:t>с</a:t>
            </a:r>
            <a:r>
              <a:rPr lang="el-GR" b="1" dirty="0" smtClean="0"/>
              <a:t>΄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</a:t>
            </a:r>
            <a:r>
              <a:rPr lang="uk-UA" dirty="0"/>
              <a:t>: </a:t>
            </a:r>
            <a:r>
              <a:rPr lang="uk-UA" i="1" dirty="0"/>
              <a:t>кішці</a:t>
            </a:r>
            <a:r>
              <a:rPr lang="uk-UA" dirty="0"/>
              <a:t> </a:t>
            </a:r>
            <a:r>
              <a:rPr lang="uk-UA" b="1" dirty="0"/>
              <a:t>[</a:t>
            </a:r>
            <a:r>
              <a:rPr lang="uk-UA" b="1" dirty="0" err="1" smtClean="0"/>
              <a:t>к’іс</a:t>
            </a:r>
            <a:r>
              <a:rPr lang="el-GR" b="1" dirty="0" smtClean="0"/>
              <a:t>΄</a:t>
            </a:r>
            <a:r>
              <a:rPr lang="uk-UA" b="1" dirty="0" smtClean="0"/>
              <a:t>ц</a:t>
            </a:r>
            <a:r>
              <a:rPr lang="uk-UA" b="1" dirty="0"/>
              <a:t> 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</a:t>
            </a:r>
            <a:r>
              <a:rPr lang="uk-UA" dirty="0"/>
              <a:t>, </a:t>
            </a:r>
            <a:r>
              <a:rPr lang="uk-UA" i="1" dirty="0"/>
              <a:t>дошці</a:t>
            </a:r>
            <a:r>
              <a:rPr lang="uk-UA" dirty="0"/>
              <a:t> </a:t>
            </a:r>
            <a:r>
              <a:rPr lang="uk-UA" b="1" dirty="0"/>
              <a:t>[</a:t>
            </a:r>
            <a:r>
              <a:rPr lang="uk-UA" b="1" dirty="0" err="1" smtClean="0"/>
              <a:t>дос</a:t>
            </a:r>
            <a:r>
              <a:rPr lang="el-GR" b="1" dirty="0" smtClean="0"/>
              <a:t>΄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</a:t>
            </a:r>
            <a:r>
              <a:rPr lang="uk-UA" dirty="0"/>
              <a:t>, </a:t>
            </a:r>
            <a:r>
              <a:rPr lang="uk-UA" i="1" dirty="0" err="1"/>
              <a:t>-чці</a:t>
            </a:r>
            <a:r>
              <a:rPr lang="uk-UA" i="1" dirty="0"/>
              <a:t> </a:t>
            </a:r>
            <a:r>
              <a:rPr lang="uk-UA" dirty="0"/>
              <a:t>вимовляється як </a:t>
            </a:r>
            <a:r>
              <a:rPr lang="uk-UA" b="1" dirty="0"/>
              <a:t>[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:і</a:t>
            </a:r>
            <a:r>
              <a:rPr lang="uk-UA" b="1" dirty="0"/>
              <a:t>]: </a:t>
            </a:r>
            <a:r>
              <a:rPr lang="uk-UA" i="1" dirty="0"/>
              <a:t>качці</a:t>
            </a:r>
            <a:r>
              <a:rPr lang="uk-UA" dirty="0"/>
              <a:t> </a:t>
            </a:r>
            <a:r>
              <a:rPr lang="uk-UA" b="1" dirty="0"/>
              <a:t>[</a:t>
            </a:r>
            <a:r>
              <a:rPr lang="uk-UA" b="1" dirty="0" err="1" smtClean="0"/>
              <a:t>кац</a:t>
            </a:r>
            <a:r>
              <a:rPr lang="el-GR" b="1" dirty="0" smtClean="0"/>
              <a:t>΄</a:t>
            </a:r>
            <a:r>
              <a:rPr lang="uk-UA" b="1" dirty="0" smtClean="0"/>
              <a:t>:і</a:t>
            </a:r>
            <a:r>
              <a:rPr lang="uk-UA" b="1" dirty="0"/>
              <a:t>], </a:t>
            </a:r>
            <a:r>
              <a:rPr lang="uk-UA" i="1" dirty="0"/>
              <a:t>дочці</a:t>
            </a:r>
            <a:r>
              <a:rPr lang="uk-UA" dirty="0"/>
              <a:t> </a:t>
            </a:r>
            <a:r>
              <a:rPr lang="uk-UA" b="1" dirty="0"/>
              <a:t>[</a:t>
            </a:r>
            <a:r>
              <a:rPr lang="uk-UA" b="1" dirty="0" err="1" smtClean="0"/>
              <a:t>доц</a:t>
            </a:r>
            <a:r>
              <a:rPr lang="el-GR" b="1" dirty="0" smtClean="0"/>
              <a:t>΄</a:t>
            </a:r>
            <a:r>
              <a:rPr lang="uk-UA" b="1" dirty="0" smtClean="0"/>
              <a:t>:і</a:t>
            </a:r>
            <a:r>
              <a:rPr lang="uk-UA" b="1" dirty="0"/>
              <a:t>], </a:t>
            </a:r>
            <a:r>
              <a:rPr lang="uk-UA" i="1" dirty="0" err="1"/>
              <a:t>‑тці</a:t>
            </a:r>
            <a:r>
              <a:rPr lang="uk-UA" i="1" dirty="0"/>
              <a:t> </a:t>
            </a:r>
            <a:r>
              <a:rPr lang="uk-UA" dirty="0"/>
              <a:t>вимовляється як </a:t>
            </a:r>
            <a:r>
              <a:rPr lang="uk-UA" b="1" dirty="0"/>
              <a:t>[</a:t>
            </a:r>
            <a:r>
              <a:rPr lang="uk-UA" b="1" dirty="0" smtClean="0"/>
              <a:t>ц</a:t>
            </a:r>
            <a:r>
              <a:rPr lang="el-GR" b="1" dirty="0" smtClean="0"/>
              <a:t>΄</a:t>
            </a:r>
            <a:r>
              <a:rPr lang="uk-UA" b="1" dirty="0" smtClean="0"/>
              <a:t>:і</a:t>
            </a:r>
            <a:r>
              <a:rPr lang="uk-UA" b="1" dirty="0"/>
              <a:t>]: </a:t>
            </a:r>
            <a:r>
              <a:rPr lang="uk-UA" i="1" dirty="0"/>
              <a:t>повітці</a:t>
            </a:r>
            <a:r>
              <a:rPr lang="uk-UA" dirty="0"/>
              <a:t> </a:t>
            </a:r>
            <a:r>
              <a:rPr lang="uk-UA" b="1" dirty="0"/>
              <a:t>[</a:t>
            </a:r>
            <a:r>
              <a:rPr lang="uk-UA" b="1" dirty="0" err="1" smtClean="0"/>
              <a:t>пов’іц</a:t>
            </a:r>
            <a:r>
              <a:rPr lang="el-GR" b="1" dirty="0" smtClean="0"/>
              <a:t>΄</a:t>
            </a:r>
            <a:r>
              <a:rPr lang="uk-UA" b="1" dirty="0" smtClean="0"/>
              <a:t>:</a:t>
            </a:r>
            <a:r>
              <a:rPr lang="uk-UA" b="1" dirty="0"/>
              <a:t>і]; </a:t>
            </a:r>
            <a:endParaRPr lang="en-US" b="1" dirty="0" smtClean="0"/>
          </a:p>
          <a:p>
            <a:r>
              <a:rPr lang="uk-UA" dirty="0" smtClean="0"/>
              <a:t>— </a:t>
            </a:r>
            <a:r>
              <a:rPr lang="uk-UA" dirty="0"/>
              <a:t>всередині слова та на межі двох слів у буквосполученнях: </a:t>
            </a:r>
            <a:r>
              <a:rPr lang="uk-UA" i="1" dirty="0" err="1"/>
              <a:t>-зж-</a:t>
            </a:r>
            <a:r>
              <a:rPr lang="uk-UA" i="1" dirty="0"/>
              <a:t> </a:t>
            </a:r>
            <a:r>
              <a:rPr lang="uk-UA" dirty="0"/>
              <a:t>вимовляється як </a:t>
            </a:r>
            <a:r>
              <a:rPr lang="uk-UA" b="1" dirty="0"/>
              <a:t>[ж:]: </a:t>
            </a:r>
            <a:r>
              <a:rPr lang="uk-UA" i="1" dirty="0"/>
              <a:t>розжувати</a:t>
            </a:r>
            <a:r>
              <a:rPr lang="uk-UA" dirty="0"/>
              <a:t> </a:t>
            </a:r>
            <a:r>
              <a:rPr lang="uk-UA" b="1" dirty="0"/>
              <a:t>[рож:</a:t>
            </a:r>
            <a:r>
              <a:rPr lang="uk-UA" b="1" dirty="0" err="1"/>
              <a:t>увати</a:t>
            </a:r>
            <a:r>
              <a:rPr lang="uk-UA" b="1" dirty="0"/>
              <a:t>], </a:t>
            </a:r>
            <a:r>
              <a:rPr lang="uk-UA" dirty="0"/>
              <a:t>з </a:t>
            </a:r>
            <a:r>
              <a:rPr lang="uk-UA" i="1" dirty="0"/>
              <a:t>жару</a:t>
            </a:r>
            <a:r>
              <a:rPr lang="uk-UA" dirty="0"/>
              <a:t> </a:t>
            </a:r>
            <a:r>
              <a:rPr lang="uk-UA" b="1" dirty="0"/>
              <a:t>[ж:ару];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Вимова приголосних звуків</a:t>
            </a:r>
          </a:p>
        </p:txBody>
      </p:sp>
    </p:spTree>
    <p:extLst>
      <p:ext uri="{BB962C8B-B14F-4D97-AF65-F5344CB8AC3E}">
        <p14:creationId xmlns:p14="http://schemas.microsoft.com/office/powerpoint/2010/main" val="652879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4) уподібнення </a:t>
            </a:r>
            <a:r>
              <a:rPr lang="uk-UA" dirty="0"/>
              <a:t>не відбувається в позиціях: </a:t>
            </a:r>
            <a:endParaRPr lang="en-US" dirty="0" smtClean="0"/>
          </a:p>
          <a:p>
            <a:r>
              <a:rPr lang="uk-UA" dirty="0" smtClean="0"/>
              <a:t>— </a:t>
            </a:r>
            <a:r>
              <a:rPr lang="uk-UA" dirty="0"/>
              <a:t>дзвінкі перед глухими: </a:t>
            </a:r>
            <a:r>
              <a:rPr lang="uk-UA" b="1" dirty="0"/>
              <a:t>[казка], [гадка], [допомогти]</a:t>
            </a:r>
            <a:r>
              <a:rPr lang="uk-UA" dirty="0"/>
              <a:t>.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 </a:t>
            </a:r>
            <a:r>
              <a:rPr lang="uk-UA" dirty="0"/>
              <a:t>и н я т к и: </a:t>
            </a:r>
            <a:r>
              <a:rPr lang="uk-UA" b="1" dirty="0"/>
              <a:t>[</a:t>
            </a:r>
            <a:r>
              <a:rPr lang="uk-UA" b="1" dirty="0" smtClean="0"/>
              <a:t>н</a:t>
            </a:r>
            <a:r>
              <a:rPr lang="el-GR" b="1" dirty="0" smtClean="0"/>
              <a:t>΄</a:t>
            </a:r>
            <a:r>
              <a:rPr lang="uk-UA" b="1" dirty="0" err="1" smtClean="0"/>
              <a:t>іхт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], [</a:t>
            </a:r>
            <a:r>
              <a:rPr lang="uk-UA" b="1" dirty="0" err="1" smtClean="0"/>
              <a:t>к’іхт</a:t>
            </a:r>
            <a:r>
              <a:rPr lang="el-GR" b="1" dirty="0" smtClean="0"/>
              <a:t>΄</a:t>
            </a:r>
            <a:r>
              <a:rPr lang="uk-UA" b="1" dirty="0" smtClean="0"/>
              <a:t>і</a:t>
            </a:r>
            <a:r>
              <a:rPr lang="uk-UA" b="1" dirty="0"/>
              <a:t>], [</a:t>
            </a:r>
            <a:r>
              <a:rPr lang="uk-UA" b="1" dirty="0" err="1"/>
              <a:t>лехко</a:t>
            </a:r>
            <a:r>
              <a:rPr lang="uk-UA" b="1" dirty="0"/>
              <a:t>], [</a:t>
            </a:r>
            <a:r>
              <a:rPr lang="uk-UA" b="1" dirty="0" err="1"/>
              <a:t>вохко</a:t>
            </a:r>
            <a:r>
              <a:rPr lang="uk-UA" b="1" dirty="0"/>
              <a:t>], [</a:t>
            </a:r>
            <a:r>
              <a:rPr lang="uk-UA" b="1" dirty="0" err="1" smtClean="0"/>
              <a:t>дьохт</a:t>
            </a:r>
            <a:r>
              <a:rPr lang="el-GR" b="1" dirty="0" smtClean="0"/>
              <a:t>΄</a:t>
            </a:r>
            <a:r>
              <a:rPr lang="uk-UA" b="1" dirty="0" smtClean="0"/>
              <a:t>у</a:t>
            </a:r>
            <a:r>
              <a:rPr lang="uk-UA" b="1" dirty="0"/>
              <a:t>]; </a:t>
            </a:r>
            <a:endParaRPr lang="en-US" b="1" dirty="0" smtClean="0"/>
          </a:p>
          <a:p>
            <a:r>
              <a:rPr lang="uk-UA" dirty="0" smtClean="0"/>
              <a:t>— </a:t>
            </a:r>
            <a:r>
              <a:rPr lang="uk-UA" dirty="0"/>
              <a:t>дзвінкі в кінці слова (оглушення не відбувається, на відміну від російської мови): </a:t>
            </a:r>
            <a:r>
              <a:rPr lang="uk-UA" b="1" dirty="0"/>
              <a:t>[дуб], [зуб], [плід]; </a:t>
            </a:r>
            <a:endParaRPr lang="en-US" b="1" dirty="0" smtClean="0"/>
          </a:p>
          <a:p>
            <a:r>
              <a:rPr lang="uk-UA" b="1" dirty="0" smtClean="0"/>
              <a:t>— </a:t>
            </a:r>
            <a:r>
              <a:rPr lang="uk-UA" b="1" dirty="0"/>
              <a:t>[в] </a:t>
            </a:r>
            <a:r>
              <a:rPr lang="uk-UA" dirty="0" err="1"/>
              <a:t>в</a:t>
            </a:r>
            <a:r>
              <a:rPr lang="uk-UA" dirty="0"/>
              <a:t> кінці слова або перед глухими (уподібнення до глухого </a:t>
            </a:r>
            <a:r>
              <a:rPr lang="uk-UA" b="1" dirty="0"/>
              <a:t>[ф]</a:t>
            </a:r>
            <a:r>
              <a:rPr lang="uk-UA" dirty="0"/>
              <a:t> не відбувається ні в якому разі): </a:t>
            </a:r>
            <a:r>
              <a:rPr lang="uk-UA" b="1" dirty="0"/>
              <a:t>[</a:t>
            </a:r>
            <a:r>
              <a:rPr lang="uk-UA" b="1" dirty="0" err="1"/>
              <a:t>шоўк</a:t>
            </a:r>
            <a:r>
              <a:rPr lang="uk-UA" b="1" dirty="0"/>
              <a:t>], [</a:t>
            </a:r>
            <a:r>
              <a:rPr lang="uk-UA" b="1" dirty="0" err="1"/>
              <a:t>воўк</a:t>
            </a:r>
            <a:r>
              <a:rPr lang="uk-UA" b="1" dirty="0"/>
              <a:t>].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Вимова приголосних звуків</a:t>
            </a:r>
          </a:p>
        </p:txBody>
      </p:sp>
    </p:spTree>
    <p:extLst>
      <p:ext uri="{BB962C8B-B14F-4D97-AF65-F5344CB8AC3E}">
        <p14:creationId xmlns:p14="http://schemas.microsoft.com/office/powerpoint/2010/main" val="377968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5) </a:t>
            </a:r>
            <a:r>
              <a:rPr lang="ru-RU" dirty="0" err="1" smtClean="0"/>
              <a:t>Дзвінкі</a:t>
            </a:r>
            <a:r>
              <a:rPr lang="ru-RU" dirty="0" smtClean="0"/>
              <a:t> </a:t>
            </a:r>
            <a:r>
              <a:rPr lang="ru-RU" dirty="0" err="1"/>
              <a:t>приголосні</a:t>
            </a:r>
            <a:r>
              <a:rPr lang="ru-RU" dirty="0"/>
              <a:t> в </a:t>
            </a:r>
            <a:r>
              <a:rPr lang="ru-RU" dirty="0" err="1"/>
              <a:t>кінці</a:t>
            </a:r>
            <a:r>
              <a:rPr lang="ru-RU" dirty="0"/>
              <a:t> слова й перед глухими в </a:t>
            </a:r>
            <a:r>
              <a:rPr lang="ru-RU" dirty="0" err="1"/>
              <a:t>середині</a:t>
            </a:r>
            <a:r>
              <a:rPr lang="ru-RU" dirty="0"/>
              <a:t> слова </a:t>
            </a:r>
            <a:r>
              <a:rPr lang="ru-RU" dirty="0" err="1"/>
              <a:t>вимовляються</a:t>
            </a:r>
            <a:r>
              <a:rPr lang="ru-RU" dirty="0"/>
              <a:t> </a:t>
            </a:r>
            <a:r>
              <a:rPr lang="ru-RU" dirty="0" err="1"/>
              <a:t>дзвінко</a:t>
            </a:r>
            <a:r>
              <a:rPr lang="ru-RU" dirty="0"/>
              <a:t>: </a:t>
            </a:r>
            <a:r>
              <a:rPr lang="ru-RU" b="1" dirty="0"/>
              <a:t>[народ], [</a:t>
            </a:r>
            <a:r>
              <a:rPr lang="ru-RU" b="1" dirty="0" err="1"/>
              <a:t>хліб</a:t>
            </a:r>
            <a:r>
              <a:rPr lang="ru-RU" b="1" dirty="0"/>
              <a:t>], [</a:t>
            </a:r>
            <a:r>
              <a:rPr lang="ru-RU" b="1" dirty="0" err="1"/>
              <a:t>тридцат</a:t>
            </a:r>
            <a:r>
              <a:rPr lang="ru-RU" b="1" dirty="0" smtClean="0"/>
              <a:t>'].</a:t>
            </a:r>
            <a:endParaRPr lang="en-US" b="1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uk-UA" b="1" i="1" dirty="0"/>
              <a:t>Примітка</a:t>
            </a:r>
            <a:r>
              <a:rPr lang="uk-UA" dirty="0"/>
              <a:t>. 3 усіх дзвінких приголосних тільки глотковий звук [г] вимовляється як [х]: </a:t>
            </a:r>
            <a:r>
              <a:rPr lang="uk-UA" b="1" dirty="0"/>
              <a:t>[</a:t>
            </a:r>
            <a:r>
              <a:rPr lang="uk-UA" b="1" dirty="0" err="1"/>
              <a:t>лехко</a:t>
            </a:r>
            <a:r>
              <a:rPr lang="uk-UA" b="1" dirty="0"/>
              <a:t>], [</a:t>
            </a:r>
            <a:r>
              <a:rPr lang="uk-UA" b="1" dirty="0" err="1"/>
              <a:t>во'хкий</a:t>
            </a:r>
            <a:r>
              <a:rPr lang="uk-UA" b="1" dirty="0"/>
              <a:t>], [</a:t>
            </a:r>
            <a:r>
              <a:rPr lang="uk-UA" b="1" dirty="0" err="1"/>
              <a:t>д'охт'у</a:t>
            </a:r>
            <a:r>
              <a:rPr lang="uk-UA" b="1" dirty="0"/>
              <a:t>]</a:t>
            </a:r>
            <a:r>
              <a:rPr lang="uk-UA" dirty="0"/>
              <a:t> (орфографічне: легко, вогкий, дьогтю).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Вимова приголосних звуків</a:t>
            </a:r>
          </a:p>
        </p:txBody>
      </p:sp>
    </p:spTree>
    <p:extLst>
      <p:ext uri="{BB962C8B-B14F-4D97-AF65-F5344CB8AC3E}">
        <p14:creationId xmlns:p14="http://schemas.microsoft.com/office/powerpoint/2010/main" val="1730673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35152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правопису</a:t>
            </a:r>
            <a:r>
              <a:rPr lang="ru-RU" dirty="0" smtClean="0"/>
              <a:t> — </a:t>
            </a:r>
            <a:r>
              <a:rPr lang="ru-RU" dirty="0" err="1" smtClean="0"/>
              <a:t>мовці</a:t>
            </a:r>
            <a:r>
              <a:rPr lang="ru-RU" dirty="0" smtClean="0"/>
              <a:t> </a:t>
            </a:r>
            <a:r>
              <a:rPr lang="ru-RU" dirty="0" err="1" smtClean="0"/>
              <a:t>намагаються</a:t>
            </a:r>
            <a:r>
              <a:rPr lang="ru-RU" dirty="0" smtClean="0"/>
              <a:t> </a:t>
            </a:r>
            <a:r>
              <a:rPr lang="ru-RU" dirty="0" err="1" smtClean="0"/>
              <a:t>відтворювати</a:t>
            </a:r>
            <a:r>
              <a:rPr lang="ru-RU" dirty="0" smtClean="0"/>
              <a:t> </a:t>
            </a:r>
            <a:r>
              <a:rPr lang="ru-RU" dirty="0" err="1" smtClean="0"/>
              <a:t>написання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сміється</a:t>
            </a:r>
            <a:r>
              <a:rPr lang="ru-RU" dirty="0" smtClean="0"/>
              <a:t>: (правильна </a:t>
            </a:r>
            <a:r>
              <a:rPr lang="ru-RU" dirty="0" err="1" smtClean="0"/>
              <a:t>вимова</a:t>
            </a:r>
            <a:r>
              <a:rPr lang="ru-RU" dirty="0" smtClean="0"/>
              <a:t> — </a:t>
            </a:r>
            <a:r>
              <a:rPr lang="ru-RU" b="1" dirty="0" smtClean="0"/>
              <a:t>[с'м’</a:t>
            </a:r>
            <a:r>
              <a:rPr lang="ru-RU" b="1" dirty="0" err="1" smtClean="0"/>
              <a:t>ійе́ц</a:t>
            </a:r>
            <a:r>
              <a:rPr lang="ru-RU" b="1" dirty="0" smtClean="0"/>
              <a:t>:'а], </a:t>
            </a:r>
            <a:r>
              <a:rPr lang="ru-RU" dirty="0" smtClean="0"/>
              <a:t>неправильна — </a:t>
            </a:r>
            <a:r>
              <a:rPr lang="ru-RU" b="1" dirty="0" smtClean="0"/>
              <a:t>[</a:t>
            </a:r>
            <a:r>
              <a:rPr lang="ru-RU" b="1" dirty="0" err="1" smtClean="0"/>
              <a:t>с'м'ійе́т'с'а</a:t>
            </a:r>
            <a:r>
              <a:rPr lang="ru-RU" b="1" dirty="0" smtClean="0"/>
              <a:t>])</a:t>
            </a:r>
          </a:p>
          <a:p>
            <a:r>
              <a:rPr lang="vi-VN" dirty="0"/>
              <a:t>впливом на вимову близькоспорідненої мови — зокрема, під впливом російської мови вимовляють м'яко шиплячий [ч]: </a:t>
            </a:r>
            <a:r>
              <a:rPr lang="vi-VN" b="1" dirty="0"/>
              <a:t>[н'і́ч’ка], [руч’ка], [ч’а</a:t>
            </a:r>
            <a:r>
              <a:rPr lang="en-US" b="1" dirty="0"/>
              <a:t>ǐ] </a:t>
            </a:r>
            <a:r>
              <a:rPr lang="vi-VN" dirty="0"/>
              <a:t>тощо</a:t>
            </a:r>
            <a:r>
              <a:rPr lang="vi-VN" dirty="0" smtClean="0"/>
              <a:t>.</a:t>
            </a:r>
            <a:endParaRPr lang="uk-UA" dirty="0" smtClean="0"/>
          </a:p>
          <a:p>
            <a:r>
              <a:rPr lang="uk-UA" dirty="0"/>
              <a:t>відсутністю до 1990-их років в українській мові літери </a:t>
            </a:r>
            <a:r>
              <a:rPr lang="uk-UA" dirty="0" smtClean="0"/>
              <a:t>ґ</a:t>
            </a:r>
            <a:r>
              <a:rPr lang="uk-UA" dirty="0"/>
              <a:t>, </a:t>
            </a:r>
            <a:r>
              <a:rPr lang="uk-UA" dirty="0"/>
              <a:t>у зв'язку з чим поширеною є ненормативна вимова слів аґрус, ґанок, ґелґотати та подібних зі звуком [г] замість [ґ], і навпаки: вимова [ґ] замість [г] у словах іншомовного походження (</a:t>
            </a:r>
            <a:r>
              <a:rPr lang="uk-UA" b="1" dirty="0" err="1"/>
              <a:t>ґ</a:t>
            </a:r>
            <a:r>
              <a:rPr lang="uk-UA" dirty="0" err="1"/>
              <a:t>азета</a:t>
            </a:r>
            <a:r>
              <a:rPr lang="uk-UA" dirty="0"/>
              <a:t>,</a:t>
            </a:r>
            <a:r>
              <a:rPr lang="uk-UA" dirty="0" err="1"/>
              <a:t> </a:t>
            </a:r>
            <a:r>
              <a:rPr lang="uk-UA" b="1" dirty="0" err="1"/>
              <a:t>ґ</a:t>
            </a:r>
            <a:r>
              <a:rPr lang="uk-UA" dirty="0" err="1"/>
              <a:t>а</a:t>
            </a:r>
            <a:r>
              <a:rPr lang="uk-UA" dirty="0"/>
              <a:t>з тощо).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effectLst/>
              </a:rPr>
              <a:t>Порушення</a:t>
            </a:r>
            <a:r>
              <a:rPr lang="ru-RU" dirty="0" smtClean="0">
                <a:effectLst/>
              </a:rPr>
              <a:t> </a:t>
            </a:r>
            <a:r>
              <a:rPr lang="ru-RU" dirty="0">
                <a:effectLst/>
              </a:rPr>
              <a:t>правил норм </a:t>
            </a:r>
            <a:r>
              <a:rPr lang="ru-RU" dirty="0">
                <a:effectLst/>
              </a:rPr>
              <a:t>української літературної вимови спричинена переважно: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35863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199</TotalTime>
  <Words>576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Основні норми літературної вимови</vt:lpstr>
      <vt:lpstr>Вступ</vt:lpstr>
      <vt:lpstr>Вимова наголошених і ненаголошених голосних</vt:lpstr>
      <vt:lpstr>Вимова приголосних звуків</vt:lpstr>
      <vt:lpstr>Вимова приголосних звуків</vt:lpstr>
      <vt:lpstr>Вимова приголосних звуків</vt:lpstr>
      <vt:lpstr>Вимова приголосних звуків</vt:lpstr>
      <vt:lpstr>Вимова приголосних звуків</vt:lpstr>
      <vt:lpstr>Порушення правил норм української літературної вимови спричинена переважно:</vt:lpstr>
      <vt:lpstr>Джерела</vt:lpstr>
    </vt:vector>
  </TitlesOfParts>
  <Company>maksim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норми літературної вимови</dc:title>
  <dc:creator>Administrator</dc:creator>
  <cp:lastModifiedBy>Administrator</cp:lastModifiedBy>
  <cp:revision>14</cp:revision>
  <dcterms:created xsi:type="dcterms:W3CDTF">2015-01-30T16:26:51Z</dcterms:created>
  <dcterms:modified xsi:type="dcterms:W3CDTF">2015-01-30T19:46:35Z</dcterms:modified>
</cp:coreProperties>
</file>